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258" r:id="rId6"/>
    <p:sldId id="261" r:id="rId7"/>
    <p:sldId id="264" r:id="rId8"/>
    <p:sldId id="265" r:id="rId9"/>
    <p:sldId id="262" r:id="rId10"/>
    <p:sldId id="270" r:id="rId11"/>
    <p:sldId id="269" r:id="rId12"/>
    <p:sldId id="266" r:id="rId13"/>
    <p:sldId id="268" r:id="rId1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2"/>
    <p:restoredTop sz="94643"/>
  </p:normalViewPr>
  <p:slideViewPr>
    <p:cSldViewPr snapToGrid="0" snapToObjects="1">
      <p:cViewPr varScale="1">
        <p:scale>
          <a:sx n="109" d="100"/>
          <a:sy n="109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3DC8A-1952-8843-B7CD-B7066BDAE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B51F0B-8DFA-B943-8BC0-A726C973C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49412-63E1-E246-BF62-B898C7480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3ED14-1B6B-5144-8F0B-A9FB57A4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412E39-8578-F044-9721-62B25834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8625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F2FF4-65AE-E74B-A737-B8037FCC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C7A866-CDA1-8D40-A873-71C7060EF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26913A-2A7B-7A4B-9601-E46DA467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67939B-DBF1-CC48-8AE9-3B6DDE0E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F1C49-21ED-324F-AAB0-CA15F002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97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5978C7-1AE9-044A-AAD6-BAE3B95B6F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E312D4-A41F-1B40-A4E8-7815E4FC97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1B667-4427-EF40-BBAB-A91BCF091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358AE1-CD24-4749-9FB5-B76BA7E84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5E6564-3FB4-AD4B-ACC4-008717745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1612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250EF-53B2-824A-8D76-0E952ADD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654140-0107-6C49-A707-452066D9D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A21B1C-BA51-F549-86C2-EBF18764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72ACF-A338-F747-A95F-7EB39B32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062C00-5B5F-9F41-AE47-FA0AE5AF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805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7D6640-DD8B-FC4A-9226-C1750E07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83327-B980-5144-AD69-7463D0A41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170117-B4E6-1446-98CD-843445A4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1BD899-7E0A-5545-9A14-51EEECAC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38B1B-346D-0E46-9678-F5B84CB1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928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63A80-0B7C-C749-B126-31F1FAFD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FAF41B-2AB1-AC45-8F90-4E6BA1A0E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32E414-5BCA-4F49-AA3B-52D4B312D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DC6233-E2F0-794C-BA91-4ABD94E2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63296B-AA69-1340-9D8E-B703F24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E619E4-E301-834D-8D99-4B491FAF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415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61666-DD72-6D46-8097-AF071348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E164CC-E69C-E64C-8051-8B847C5F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37760D-FD69-6B48-91CA-64A5A6B5C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77FED7-459B-2742-A1C3-2D8B59DEB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629763F-B4DF-0449-A389-BFABA74286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F818E1-D4D2-804E-BC19-D0F89A6B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10601A-D4E7-0B43-B084-895F90C5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A499DF-E980-964B-9574-2D8DB37FD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151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6652C5-E76D-DD48-AB69-714AD7A4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F18BE0-1433-9D49-ADE8-5A3B4B52E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ED38432-C51A-6A4E-8197-66D772E8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CFE73F-42FB-1A4A-BC1D-6FF96756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140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D78B67-2EE1-1843-85C7-4925BE15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421348-4DC6-464C-9AB2-A9D50B82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189115-0677-9A4A-984D-12529874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438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EBBA-D822-B645-9678-AA5893AD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302B2-D1FB-3C45-8B67-201DE1BB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621DE0-E238-C240-8EB5-4D364F8CA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DF7500-4870-2349-B897-CF32716C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864439-BF0D-D941-BBCE-F303511B2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784283-7450-2F4A-BECA-09159F1D4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8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BE0F33-A4E9-FC41-B14F-E92F8FE7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93A153-A15F-D248-8815-A3C2970FD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47A7D5-1377-9247-AC7A-D701B0B82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28DC7F-4F03-8842-A8B5-6EC876B3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79374E-F739-AD4D-B516-56A636FD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9272FC-CFE6-8849-8D5F-5DD86F7E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052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DBB02-C9FB-F048-A838-02388ADAF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46FF48-321A-4149-ABA9-F0EA14E62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2BBC6-0957-5646-A671-1AFA050B6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17084-6C1F-7946-9E80-4CE96A55A8F8}" type="datetimeFigureOut">
              <a:rPr lang="ru-UA" smtClean="0"/>
              <a:t>18.12.2020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52762-5E43-3A4C-B320-486AF7B55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468395-5D97-6A4F-BEB3-CAFB56515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B4685-B091-B040-A309-ED6236B126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931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2FFA4-A235-5444-976B-CFE0F8F4C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977" y="1600201"/>
            <a:ext cx="9144000" cy="2387600"/>
          </a:xfrm>
        </p:spPr>
        <p:txBody>
          <a:bodyPr>
            <a:noAutofit/>
          </a:bodyPr>
          <a:lstStyle/>
          <a:p>
            <a:r>
              <a:rPr lang="ru-RU" sz="4400" b="1" dirty="0"/>
              <a:t>СПОРАДИЧНІСТЬ ПРОТИ СИСТЕМНОСТІ: ДОСВІД СВІТОВИХ СОЦІОЛОГІЧНИХ ДОСЛІДЖЕНЬ ПАНДЕМІЇ </a:t>
            </a:r>
            <a:r>
              <a:rPr lang="ru-UA" sz="4400" b="1" dirty="0"/>
              <a:t>COVID-19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D21369-FC6A-9C4C-A247-82A6E897D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8298"/>
            <a:ext cx="9144000" cy="639501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uk-UA" b="1" dirty="0"/>
              <a:t>Олена Злобіна, Інститут соціології НАНУ</a:t>
            </a:r>
            <a:br>
              <a:rPr lang="ru-UA" dirty="0"/>
            </a:b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47867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083EE-ECEB-D040-A744-FF19D3C7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306"/>
            <a:ext cx="12192000" cy="646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2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A473FD-B363-A24F-8A40-2936844C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38"/>
            <a:ext cx="12192000" cy="668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3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6990A1-B929-5D4E-AC42-E9F0FEB16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15" y="0"/>
            <a:ext cx="9613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0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CAFCC-8B8B-8D40-825B-433ACB82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349"/>
            <a:ext cx="10515600" cy="991898"/>
          </a:xfrm>
        </p:spPr>
        <p:txBody>
          <a:bodyPr/>
          <a:lstStyle/>
          <a:p>
            <a:pPr algn="ctr"/>
            <a:r>
              <a:rPr lang="ru-UA" dirty="0"/>
              <a:t>ВИСНОВКИ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D0BA29-56E4-FB4F-BAD4-E472F6E83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81200"/>
            <a:ext cx="10515600" cy="410845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</a:rPr>
              <a:t>Існує необхідність реалізації системного підходу до дослідження впливу пандемії на стан справ у країні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</a:rPr>
              <a:t>Це може бути здійснено двома ключовими способами, які мають взаємно доповнювати одне одного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</a:rPr>
              <a:t>Внесення до програми постійно діючого соціологічного моніторингу Інституту соціології проблематики пандемії 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tx1"/>
                </a:solidFill>
              </a:rPr>
              <a:t>Запровадження </a:t>
            </a:r>
            <a:r>
              <a:rPr lang="uk-UA" sz="3200" dirty="0" err="1">
                <a:solidFill>
                  <a:schemeClr val="tx1"/>
                </a:solidFill>
              </a:rPr>
              <a:t>трекінгово</a:t>
            </a:r>
            <a:r>
              <a:rPr lang="uk-UA" sz="3200" dirty="0">
                <a:solidFill>
                  <a:schemeClr val="tx1"/>
                </a:solidFill>
              </a:rPr>
              <a:t> дослідження принаймні з теперішнього моменту</a:t>
            </a:r>
            <a:endParaRPr lang="ru-UA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09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FF01FE-EB7F-7C4E-8CF4-38A35A844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920"/>
            <a:ext cx="12192000" cy="60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6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03639E-BAB3-3B44-BC6C-B1F90550C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920"/>
            <a:ext cx="12192000" cy="60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5">
            <a:extLst>
              <a:ext uri="{FF2B5EF4-FFF2-40B4-BE49-F238E27FC236}">
                <a16:creationId xmlns:a16="http://schemas.microsoft.com/office/drawing/2014/main" id="{0D3EF238-4C1F-8E45-9484-03754D73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85724"/>
            <a:ext cx="3242193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/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34991E66-EA2E-CE47-8119-2AA2AA98DF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909973"/>
              </p:ext>
            </p:extLst>
          </p:nvPr>
        </p:nvGraphicFramePr>
        <p:xfrm>
          <a:off x="0" y="85725"/>
          <a:ext cx="12192000" cy="668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иаграмма" r:id="rId3" imgW="9563100" imgH="5105400" progId="Excel.Chart.8">
                  <p:embed/>
                </p:oleObj>
              </mc:Choice>
              <mc:Fallback>
                <p:oleObj name="Диаграмма" r:id="rId3" imgW="9563100" imgH="5105400" progId="Excel.Char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"/>
                        <a:ext cx="12192000" cy="6686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7249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B9D4FF4-E3EE-7948-A814-BD0BCE5539A9}"/>
              </a:ext>
            </a:extLst>
          </p:cNvPr>
          <p:cNvGrpSpPr/>
          <p:nvPr/>
        </p:nvGrpSpPr>
        <p:grpSpPr>
          <a:xfrm>
            <a:off x="779080" y="251907"/>
            <a:ext cx="10299480" cy="6354186"/>
            <a:chOff x="998999" y="71009"/>
            <a:chExt cx="10299480" cy="6354186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C77B0CF5-2AEC-724C-9886-6E33C897FB6B}"/>
                </a:ext>
              </a:extLst>
            </p:cNvPr>
            <p:cNvSpPr/>
            <p:nvPr/>
          </p:nvSpPr>
          <p:spPr>
            <a:xfrm>
              <a:off x="3888490" y="779821"/>
              <a:ext cx="114056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5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Стратегії </a:t>
              </a:r>
            </a:p>
            <a:p>
              <a:r>
                <a:rPr lang="uk-UA" sz="15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зменшення </a:t>
              </a:r>
            </a:p>
            <a:p>
              <a:r>
                <a:rPr lang="uk-UA" sz="15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наслідків</a:t>
              </a:r>
              <a:r>
                <a:rPr lang="ru-UA" sz="1500" dirty="0">
                  <a:effectLst/>
                </a:rPr>
                <a:t> </a:t>
              </a:r>
              <a:endParaRPr lang="ru-UA" sz="1500" dirty="0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id="{F803EC6E-BA7D-4B4C-8B1B-EE360E6A2898}"/>
                </a:ext>
              </a:extLst>
            </p:cNvPr>
            <p:cNvSpPr/>
            <p:nvPr/>
          </p:nvSpPr>
          <p:spPr>
            <a:xfrm>
              <a:off x="3451809" y="432805"/>
              <a:ext cx="152349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15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ІНФОРМАЦІЯ</a:t>
              </a:r>
              <a:endParaRPr lang="ru-UA" sz="15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332E3ADD-DDB0-2044-8668-BC7F0DC41503}"/>
                </a:ext>
              </a:extLst>
            </p:cNvPr>
            <p:cNvGrpSpPr/>
            <p:nvPr/>
          </p:nvGrpSpPr>
          <p:grpSpPr>
            <a:xfrm>
              <a:off x="998999" y="71009"/>
              <a:ext cx="10299480" cy="6354186"/>
              <a:chOff x="998999" y="71009"/>
              <a:chExt cx="10299480" cy="6354186"/>
            </a:xfrm>
          </p:grpSpPr>
          <p:cxnSp>
            <p:nvCxnSpPr>
              <p:cNvPr id="3" name="Прямая со стрелкой 2">
                <a:extLst>
                  <a:ext uri="{FF2B5EF4-FFF2-40B4-BE49-F238E27FC236}">
                    <a16:creationId xmlns:a16="http://schemas.microsoft.com/office/drawing/2014/main" id="{3FC39EEA-1CC3-FB43-B22C-4203D528C2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46491" y="3534004"/>
                <a:ext cx="9695873" cy="9510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Прямая со стрелкой 3">
                <a:extLst>
                  <a:ext uri="{FF2B5EF4-FFF2-40B4-BE49-F238E27FC236}">
                    <a16:creationId xmlns:a16="http://schemas.microsoft.com/office/drawing/2014/main" id="{BA6C362E-7561-8E4A-AA26-47C99620CB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2691" y="71009"/>
                <a:ext cx="39311" cy="611880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 стрелкой 4">
                <a:extLst>
                  <a:ext uri="{FF2B5EF4-FFF2-40B4-BE49-F238E27FC236}">
                    <a16:creationId xmlns:a16="http://schemas.microsoft.com/office/drawing/2014/main" id="{F96573AE-FE2B-9B47-A1DD-A9AE2132A9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05987" y="464192"/>
                <a:ext cx="7603275" cy="596100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Прямая со стрелкой 7">
                <a:extLst>
                  <a:ext uri="{FF2B5EF4-FFF2-40B4-BE49-F238E27FC236}">
                    <a16:creationId xmlns:a16="http://schemas.microsoft.com/office/drawing/2014/main" id="{B4630021-7CBE-F24C-B883-361FD1C20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5616" y="668142"/>
                <a:ext cx="6380767" cy="545176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13D61A28-50D7-B64F-AEAD-AA3CF4BB4A9A}"/>
                  </a:ext>
                </a:extLst>
              </p:cNvPr>
              <p:cNvSpPr/>
              <p:nvPr/>
            </p:nvSpPr>
            <p:spPr>
              <a:xfrm>
                <a:off x="6221111" y="1813916"/>
                <a:ext cx="118212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Релігійна</a:t>
                </a:r>
                <a:r>
                  <a:rPr lang="ru-R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практика 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F0264D6A-78C9-E44E-B4C4-76B8BFE57493}"/>
                  </a:ext>
                </a:extLst>
              </p:cNvPr>
              <p:cNvSpPr/>
              <p:nvPr/>
            </p:nvSpPr>
            <p:spPr>
              <a:xfrm>
                <a:off x="4593565" y="3111807"/>
                <a:ext cx="160818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Контакт </a:t>
                </a:r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занепокоєння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39048D7-92D5-5D43-8313-1E4BD20340AD}"/>
                  </a:ext>
                </a:extLst>
              </p:cNvPr>
              <p:cNvSpPr/>
              <p:nvPr/>
            </p:nvSpPr>
            <p:spPr>
              <a:xfrm>
                <a:off x="6952249" y="3719501"/>
                <a:ext cx="157134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Економічні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наслідки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66A5BF73-22A3-D54D-B842-E5014ECD8773}"/>
                  </a:ext>
                </a:extLst>
              </p:cNvPr>
              <p:cNvSpPr/>
              <p:nvPr/>
            </p:nvSpPr>
            <p:spPr>
              <a:xfrm>
                <a:off x="4902600" y="3631304"/>
                <a:ext cx="135355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Вплив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на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здоров'я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632949FD-70AB-874D-A0CB-278022455831}"/>
                  </a:ext>
                </a:extLst>
              </p:cNvPr>
              <p:cNvSpPr/>
              <p:nvPr/>
            </p:nvSpPr>
            <p:spPr>
              <a:xfrm>
                <a:off x="5331699" y="4178508"/>
                <a:ext cx="1353539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Відповідь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уряду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E608DABF-F524-4145-BA84-38EF248D5135}"/>
                  </a:ext>
                </a:extLst>
              </p:cNvPr>
              <p:cNvSpPr/>
              <p:nvPr/>
            </p:nvSpPr>
            <p:spPr>
              <a:xfrm>
                <a:off x="8031659" y="1012281"/>
                <a:ext cx="126868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Ресторани</a:t>
                </a:r>
                <a:endParaRPr lang="ru-RU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та </a:t>
                </a:r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бари</a:t>
                </a:r>
                <a:endParaRPr lang="ru-UA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892B9E94-10DB-AB45-A6CC-DB35A128E212}"/>
                  </a:ext>
                </a:extLst>
              </p:cNvPr>
              <p:cNvSpPr/>
              <p:nvPr/>
            </p:nvSpPr>
            <p:spPr>
              <a:xfrm>
                <a:off x="3546093" y="3559777"/>
                <a:ext cx="116301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Діти та </a:t>
                </a:r>
              </a:p>
              <a:p>
                <a:r>
                  <a:rPr lang="uk-UA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коронавірус</a:t>
                </a:r>
                <a:endParaRPr lang="ru-UA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EB4CF17C-6211-0F48-86FD-5DF8731C56E1}"/>
                  </a:ext>
                </a:extLst>
              </p:cNvPr>
              <p:cNvSpPr/>
              <p:nvPr/>
            </p:nvSpPr>
            <p:spPr>
              <a:xfrm>
                <a:off x="4157881" y="2619811"/>
                <a:ext cx="115602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Статистика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смертей </a:t>
                </a:r>
                <a:endParaRPr lang="ru-UA" sz="1500" dirty="0"/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B19BCB24-795A-BC44-8D4B-55E9B11C6B69}"/>
                  </a:ext>
                </a:extLst>
              </p:cNvPr>
              <p:cNvSpPr/>
              <p:nvPr/>
            </p:nvSpPr>
            <p:spPr>
              <a:xfrm>
                <a:off x="6748191" y="3130413"/>
                <a:ext cx="146431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Час відкривати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знову?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540FEE8-01ED-D541-8449-6C67DEA5B50D}"/>
                  </a:ext>
                </a:extLst>
              </p:cNvPr>
              <p:cNvSpPr/>
              <p:nvPr/>
            </p:nvSpPr>
            <p:spPr>
              <a:xfrm>
                <a:off x="3544490" y="4053053"/>
                <a:ext cx="186448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Погляди на систему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охорони здоров’я</a:t>
                </a:r>
                <a:r>
                  <a:rPr lang="ru-UA" sz="1500" dirty="0"/>
                  <a:t> 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79E5BED3-059C-AF4B-83D3-957658EE600E}"/>
                  </a:ext>
                </a:extLst>
              </p:cNvPr>
              <p:cNvSpPr/>
              <p:nvPr/>
            </p:nvSpPr>
            <p:spPr>
              <a:xfrm>
                <a:off x="2210892" y="5523342"/>
                <a:ext cx="112723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Вакцинація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5D1069C7-14F5-D540-B1B9-C75983F75389}"/>
                  </a:ext>
                </a:extLst>
              </p:cNvPr>
              <p:cNvSpPr/>
              <p:nvPr/>
            </p:nvSpPr>
            <p:spPr>
              <a:xfrm>
                <a:off x="7315533" y="4266714"/>
                <a:ext cx="1289584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Робоче життя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7797ACE6-360F-0B4B-A04A-2666CB557311}"/>
                  </a:ext>
                </a:extLst>
              </p:cNvPr>
              <p:cNvSpPr/>
              <p:nvPr/>
            </p:nvSpPr>
            <p:spPr>
              <a:xfrm>
                <a:off x="8847732" y="2623544"/>
                <a:ext cx="1654299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Протестування</a:t>
                </a:r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 умовах пандемії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D2AA0188-50EA-EF43-B5F4-1D029C79B550}"/>
                  </a:ext>
                </a:extLst>
              </p:cNvPr>
              <p:cNvSpPr/>
              <p:nvPr/>
            </p:nvSpPr>
            <p:spPr>
              <a:xfrm>
                <a:off x="8246233" y="2109312"/>
                <a:ext cx="190210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Продовольча незахищеність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A4F92D44-DE78-9E43-95BF-F8B5124B7E54}"/>
                  </a:ext>
                </a:extLst>
              </p:cNvPr>
              <p:cNvSpPr/>
              <p:nvPr/>
            </p:nvSpPr>
            <p:spPr>
              <a:xfrm>
                <a:off x="6542434" y="2242126"/>
                <a:ext cx="1320233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Плани на літо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877729F-5FE9-ED45-B44C-553DC57CE38A}"/>
                  </a:ext>
                </a:extLst>
              </p:cNvPr>
              <p:cNvSpPr/>
              <p:nvPr/>
            </p:nvSpPr>
            <p:spPr>
              <a:xfrm>
                <a:off x="2714364" y="3055712"/>
                <a:ext cx="173297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Захисна поведінка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та установки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FC0CFB44-7756-AF47-B4FA-B06C6E0609FB}"/>
                  </a:ext>
                </a:extLst>
              </p:cNvPr>
              <p:cNvSpPr/>
              <p:nvPr/>
            </p:nvSpPr>
            <p:spPr>
              <a:xfrm>
                <a:off x="8284947" y="3780268"/>
                <a:ext cx="172130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Економічні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установки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7A3AE13E-66DC-FB41-AF45-686FF46AEB64}"/>
                  </a:ext>
                </a:extLst>
              </p:cNvPr>
              <p:cNvSpPr/>
              <p:nvPr/>
            </p:nvSpPr>
            <p:spPr>
              <a:xfrm>
                <a:off x="5154537" y="5186862"/>
                <a:ext cx="126291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Голосування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поштою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0387767D-8F57-E34F-A436-E8D741B91D9D}"/>
                  </a:ext>
                </a:extLst>
              </p:cNvPr>
              <p:cNvSpPr/>
              <p:nvPr/>
            </p:nvSpPr>
            <p:spPr>
              <a:xfrm>
                <a:off x="1686475" y="2122412"/>
                <a:ext cx="90441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Носіння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масок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B3774214-3C27-3044-A9CA-7AA1DD7253F5}"/>
                  </a:ext>
                </a:extLst>
              </p:cNvPr>
              <p:cNvSpPr/>
              <p:nvPr/>
            </p:nvSpPr>
            <p:spPr>
              <a:xfrm>
                <a:off x="8081229" y="3176565"/>
                <a:ext cx="140134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Дискримінація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149696C8-DB04-6446-9D29-5CDD9DF00463}"/>
                  </a:ext>
                </a:extLst>
              </p:cNvPr>
              <p:cNvSpPr/>
              <p:nvPr/>
            </p:nvSpPr>
            <p:spPr>
              <a:xfrm>
                <a:off x="4866102" y="1900628"/>
                <a:ext cx="147707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Теорії змови та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дезінформація</a:t>
                </a:r>
                <a:endParaRPr lang="ru-UA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E46D965E-F1DD-0B45-B46D-563C2BF1FBBB}"/>
                  </a:ext>
                </a:extLst>
              </p:cNvPr>
              <p:cNvSpPr/>
              <p:nvPr/>
            </p:nvSpPr>
            <p:spPr>
              <a:xfrm>
                <a:off x="3944543" y="5237933"/>
                <a:ext cx="1423723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Президентські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преференції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7B5D9BBA-CAEC-704F-A4A3-C68483459525}"/>
                  </a:ext>
                </a:extLst>
              </p:cNvPr>
              <p:cNvSpPr/>
              <p:nvPr/>
            </p:nvSpPr>
            <p:spPr>
              <a:xfrm>
                <a:off x="6450642" y="4851933"/>
                <a:ext cx="127126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Плани коледжів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6F92F282-8EE8-774F-A653-16B687A58696}"/>
                  </a:ext>
                </a:extLst>
              </p:cNvPr>
              <p:cNvSpPr/>
              <p:nvPr/>
            </p:nvSpPr>
            <p:spPr>
              <a:xfrm>
                <a:off x="4859417" y="1152198"/>
                <a:ext cx="1233928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Помилки</a:t>
                </a:r>
                <a:r>
                  <a:rPr lang="ru-R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щодо</a:t>
                </a:r>
                <a:r>
                  <a:rPr lang="ru-R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корона</a:t>
                </a:r>
                <a:r>
                  <a:rPr lang="ru-RU" sz="1500" dirty="0" err="1"/>
                  <a:t>вірусу</a:t>
                </a:r>
                <a:endParaRPr lang="ru-UA" sz="1500" dirty="0"/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A8E2A3B1-6627-AD4A-94A2-2ADB2FDB1FD8}"/>
                  </a:ext>
                </a:extLst>
              </p:cNvPr>
              <p:cNvSpPr/>
              <p:nvPr/>
            </p:nvSpPr>
            <p:spPr>
              <a:xfrm>
                <a:off x="6259630" y="4072287"/>
                <a:ext cx="927498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Вплив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 освіту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EA4B6FB0-DFC3-6046-AB67-FADE3752651F}"/>
                  </a:ext>
                </a:extLst>
              </p:cNvPr>
              <p:cNvSpPr/>
              <p:nvPr/>
            </p:nvSpPr>
            <p:spPr>
              <a:xfrm>
                <a:off x="7407869" y="439390"/>
                <a:ext cx="177644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ПОВСЯКДЕННЯ </a:t>
                </a: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AC09F715-0D9F-5946-9EB6-643B87A7DCB3}"/>
                  </a:ext>
                </a:extLst>
              </p:cNvPr>
              <p:cNvSpPr/>
              <p:nvPr/>
            </p:nvSpPr>
            <p:spPr>
              <a:xfrm>
                <a:off x="1943340" y="3641036"/>
                <a:ext cx="128368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Ускладнення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коронавірусу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B040DF1C-91C8-C249-9F20-3B8BAAB54BF5}"/>
                  </a:ext>
                </a:extLst>
              </p:cNvPr>
              <p:cNvSpPr/>
              <p:nvPr/>
            </p:nvSpPr>
            <p:spPr>
              <a:xfrm>
                <a:off x="7248586" y="1622822"/>
                <a:ext cx="1192442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Поїздки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та </a:t>
                </a:r>
              </a:p>
              <a:p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доставка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їжі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id="{63E4AF38-FA3E-DE41-BB50-817CAADBED9A}"/>
                  </a:ext>
                </a:extLst>
              </p:cNvPr>
              <p:cNvSpPr/>
              <p:nvPr/>
            </p:nvSpPr>
            <p:spPr>
              <a:xfrm>
                <a:off x="2537067" y="4161664"/>
                <a:ext cx="751937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Стресс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8F8D8C10-C47F-A841-8F0A-AB5F338F8D25}"/>
                  </a:ext>
                </a:extLst>
              </p:cNvPr>
              <p:cNvSpPr/>
              <p:nvPr/>
            </p:nvSpPr>
            <p:spPr>
              <a:xfrm>
                <a:off x="8038461" y="4706063"/>
                <a:ext cx="165109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Клімат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малого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бізнесу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9496AB74-4EC6-E044-A2CC-0043CC41B54D}"/>
                  </a:ext>
                </a:extLst>
              </p:cNvPr>
              <p:cNvSpPr/>
              <p:nvPr/>
            </p:nvSpPr>
            <p:spPr>
              <a:xfrm>
                <a:off x="8679914" y="4295729"/>
                <a:ext cx="199105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Вплив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на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робочу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силу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510EE5CF-0A5E-2D46-8C4E-3FE871B3698F}"/>
                  </a:ext>
                </a:extLst>
              </p:cNvPr>
              <p:cNvSpPr/>
              <p:nvPr/>
            </p:nvSpPr>
            <p:spPr>
              <a:xfrm>
                <a:off x="6777752" y="5308414"/>
                <a:ext cx="166327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Відновлення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шкіл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id="{BF27D52C-EDB8-ED45-93E5-6B339A5B38BB}"/>
                  </a:ext>
                </a:extLst>
              </p:cNvPr>
              <p:cNvSpPr/>
              <p:nvPr/>
            </p:nvSpPr>
            <p:spPr>
              <a:xfrm>
                <a:off x="6250265" y="1004702"/>
                <a:ext cx="163294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Життя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з батьками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8" name="Прямоугольник 47">
                <a:extLst>
                  <a:ext uri="{FF2B5EF4-FFF2-40B4-BE49-F238E27FC236}">
                    <a16:creationId xmlns:a16="http://schemas.microsoft.com/office/drawing/2014/main" id="{C43DB6EE-EED4-8B4C-B3E9-AC24C9195D0E}"/>
                  </a:ext>
                </a:extLst>
              </p:cNvPr>
              <p:cNvSpPr/>
              <p:nvPr/>
            </p:nvSpPr>
            <p:spPr>
              <a:xfrm>
                <a:off x="3258995" y="4498345"/>
                <a:ext cx="1574827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Медичне</a:t>
                </a:r>
                <a:r>
                  <a:rPr lang="ru-RU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страхування</a:t>
                </a:r>
                <a:endParaRPr lang="ru-UA" sz="1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97A15F1F-0D9E-324D-A1D5-9D61717FE5F4}"/>
                  </a:ext>
                </a:extLst>
              </p:cNvPr>
              <p:cNvSpPr/>
              <p:nvPr/>
            </p:nvSpPr>
            <p:spPr>
              <a:xfrm>
                <a:off x="4760556" y="4713272"/>
                <a:ext cx="1010213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Зовнішня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політика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DAC9D6B7-9D38-CE4C-9BBB-11F8CA268F49}"/>
                  </a:ext>
                </a:extLst>
              </p:cNvPr>
              <p:cNvSpPr/>
              <p:nvPr/>
            </p:nvSpPr>
            <p:spPr>
              <a:xfrm>
                <a:off x="2839640" y="2204086"/>
                <a:ext cx="2026324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Довіра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серед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пандемії</a:t>
                </a:r>
                <a:r>
                  <a:rPr lang="ru-UA" sz="1500" dirty="0"/>
                  <a:t> </a:t>
                </a:r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id="{89B9507A-C131-9B4B-B831-0B93F41F57D9}"/>
                  </a:ext>
                </a:extLst>
              </p:cNvPr>
              <p:cNvSpPr/>
              <p:nvPr/>
            </p:nvSpPr>
            <p:spPr>
              <a:xfrm>
                <a:off x="5263904" y="2328285"/>
                <a:ext cx="110468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Довіра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до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інформації</a:t>
                </a:r>
                <a:endParaRPr lang="ru-RU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6151B3F-47C5-B847-9F18-3DB51658873A}"/>
                  </a:ext>
                </a:extLst>
              </p:cNvPr>
              <p:cNvSpPr/>
              <p:nvPr/>
            </p:nvSpPr>
            <p:spPr>
              <a:xfrm>
                <a:off x="1646566" y="4856723"/>
                <a:ext cx="1838708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Зриви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в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охороні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психічного</a:t>
                </a:r>
                <a:r>
                  <a:rPr lang="ru-RU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5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здоров’я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0" name="Прямоугольник 59">
                <a:extLst>
                  <a:ext uri="{FF2B5EF4-FFF2-40B4-BE49-F238E27FC236}">
                    <a16:creationId xmlns:a16="http://schemas.microsoft.com/office/drawing/2014/main" id="{CDB05E82-B138-F74D-84B2-5B9DDCCF0D69}"/>
                  </a:ext>
                </a:extLst>
              </p:cNvPr>
              <p:cNvSpPr/>
              <p:nvPr/>
            </p:nvSpPr>
            <p:spPr>
              <a:xfrm>
                <a:off x="2465025" y="1586769"/>
                <a:ext cx="1591911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Дистанціювання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та обмеження</a:t>
                </a:r>
                <a:r>
                  <a:rPr lang="ru-UA" sz="1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id="{61B9FC55-E514-9042-B123-AE9B8A82767D}"/>
                  </a:ext>
                </a:extLst>
              </p:cNvPr>
              <p:cNvSpPr/>
              <p:nvPr/>
            </p:nvSpPr>
            <p:spPr>
              <a:xfrm>
                <a:off x="10015883" y="4755624"/>
                <a:ext cx="857927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Бідність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75626C8C-8209-734C-BEFB-CAC6397DC786}"/>
                  </a:ext>
                </a:extLst>
              </p:cNvPr>
              <p:cNvSpPr/>
              <p:nvPr/>
            </p:nvSpPr>
            <p:spPr>
              <a:xfrm>
                <a:off x="6282802" y="2513453"/>
                <a:ext cx="119936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Догляд під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час пандемії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9530EA92-2958-A240-9A17-7411CD690346}"/>
                  </a:ext>
                </a:extLst>
              </p:cNvPr>
              <p:cNvSpPr/>
              <p:nvPr/>
            </p:nvSpPr>
            <p:spPr>
              <a:xfrm>
                <a:off x="8736677" y="1814819"/>
                <a:ext cx="2018566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Соціальна вразливість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DA09885B-77AF-CC44-BC50-0D52BDB9937C}"/>
                  </a:ext>
                </a:extLst>
              </p:cNvPr>
              <p:cNvSpPr/>
              <p:nvPr/>
            </p:nvSpPr>
            <p:spPr>
              <a:xfrm>
                <a:off x="6279060" y="4583803"/>
                <a:ext cx="1196931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Вища освіта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7C99B4DA-D3C6-E24D-9E48-1B20508542F3}"/>
                  </a:ext>
                </a:extLst>
              </p:cNvPr>
              <p:cNvSpPr/>
              <p:nvPr/>
            </p:nvSpPr>
            <p:spPr>
              <a:xfrm>
                <a:off x="1646566" y="1082487"/>
                <a:ext cx="212931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Місткість приміщень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та COVID-19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6" name="Прямоугольник 65">
                <a:extLst>
                  <a:ext uri="{FF2B5EF4-FFF2-40B4-BE49-F238E27FC236}">
                    <a16:creationId xmlns:a16="http://schemas.microsoft.com/office/drawing/2014/main" id="{AC5A77B1-6834-1743-8159-C1DB8C7810B1}"/>
                  </a:ext>
                </a:extLst>
              </p:cNvPr>
              <p:cNvSpPr/>
              <p:nvPr/>
            </p:nvSpPr>
            <p:spPr>
              <a:xfrm>
                <a:off x="2597399" y="2512433"/>
                <a:ext cx="1396251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Втрати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за пандемію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742B4E72-DF70-7F48-A816-5F5F6A59D837}"/>
                  </a:ext>
                </a:extLst>
              </p:cNvPr>
              <p:cNvSpPr/>
              <p:nvPr/>
            </p:nvSpPr>
            <p:spPr>
              <a:xfrm>
                <a:off x="6200821" y="1355049"/>
                <a:ext cx="1519390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Сезон відпусток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68" name="Прямоугольник 67">
                <a:extLst>
                  <a:ext uri="{FF2B5EF4-FFF2-40B4-BE49-F238E27FC236}">
                    <a16:creationId xmlns:a16="http://schemas.microsoft.com/office/drawing/2014/main" id="{36D03ECD-D72E-F546-9B22-63BBA3EC4319}"/>
                  </a:ext>
                </a:extLst>
              </p:cNvPr>
              <p:cNvSpPr/>
              <p:nvPr/>
            </p:nvSpPr>
            <p:spPr>
              <a:xfrm>
                <a:off x="7394828" y="2636037"/>
                <a:ext cx="1294457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Громадський </a:t>
                </a:r>
              </a:p>
              <a:p>
                <a:r>
                  <a:rPr lang="uk-UA" sz="15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настрій</a:t>
                </a:r>
                <a:endParaRPr lang="ru-UA" sz="15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id="{BFF071A4-3B72-C74D-96EC-3B6CFB9CEB39}"/>
                  </a:ext>
                </a:extLst>
              </p:cNvPr>
              <p:cNvSpPr/>
              <p:nvPr/>
            </p:nvSpPr>
            <p:spPr>
              <a:xfrm>
                <a:off x="9439511" y="5669807"/>
                <a:ext cx="1430200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ЕКОНОМІКА</a:t>
                </a:r>
                <a:endParaRPr lang="ru-UA" sz="15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516E2002-D39A-2C43-841A-09E78936522F}"/>
                  </a:ext>
                </a:extLst>
              </p:cNvPr>
              <p:cNvSpPr/>
              <p:nvPr/>
            </p:nvSpPr>
            <p:spPr>
              <a:xfrm>
                <a:off x="6968873" y="5690745"/>
                <a:ext cx="937308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sz="15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ОСВІТА</a:t>
                </a:r>
                <a:endParaRPr lang="ru-UA" sz="15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A2E3F6A3-F9C4-9740-90E1-707652058BE3}"/>
                  </a:ext>
                </a:extLst>
              </p:cNvPr>
              <p:cNvSpPr/>
              <p:nvPr/>
            </p:nvSpPr>
            <p:spPr>
              <a:xfrm>
                <a:off x="4439839" y="5728489"/>
                <a:ext cx="1205435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15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ВИБОРИ</a:t>
                </a:r>
                <a:endParaRPr lang="ru-UA" sz="15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0EDD5ACE-B783-BB42-B245-84B1ADBE4CDE}"/>
                  </a:ext>
                </a:extLst>
              </p:cNvPr>
              <p:cNvSpPr/>
              <p:nvPr/>
            </p:nvSpPr>
            <p:spPr>
              <a:xfrm>
                <a:off x="998999" y="3970176"/>
                <a:ext cx="711242" cy="1989122"/>
              </a:xfrm>
              <a:prstGeom prst="rect">
                <a:avLst/>
              </a:prstGeom>
            </p:spPr>
            <p:txBody>
              <a:bodyPr vert="wordArtVert" wrap="square" lIns="90000" anchor="t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uk-UA" sz="15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ЗДОРОВЯ</a:t>
                </a:r>
                <a:endParaRPr lang="ru-UA" sz="15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id="{552FD53D-34E0-BE4C-A5AD-AFFCA525E214}"/>
                  </a:ext>
                </a:extLst>
              </p:cNvPr>
              <p:cNvSpPr/>
              <p:nvPr/>
            </p:nvSpPr>
            <p:spPr>
              <a:xfrm>
                <a:off x="1030243" y="1033339"/>
                <a:ext cx="712696" cy="2156695"/>
              </a:xfrm>
              <a:prstGeom prst="rect">
                <a:avLst/>
              </a:prstGeom>
            </p:spPr>
            <p:txBody>
              <a:bodyPr vert="wordArtVert" wrap="squar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uk-UA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КОНТАКТИ</a:t>
                </a:r>
                <a:endParaRPr lang="ru-UA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id="{380E0ECA-24DC-2645-B0C2-725898DC9BAE}"/>
                  </a:ext>
                </a:extLst>
              </p:cNvPr>
              <p:cNvSpPr/>
              <p:nvPr/>
            </p:nvSpPr>
            <p:spPr>
              <a:xfrm>
                <a:off x="10585783" y="1308278"/>
                <a:ext cx="712696" cy="2078902"/>
              </a:xfrm>
              <a:prstGeom prst="rect">
                <a:avLst/>
              </a:prstGeom>
            </p:spPr>
            <p:txBody>
              <a:bodyPr vert="wordArtVert" wrap="none">
                <a:spAutoFit/>
              </a:bodyPr>
              <a:lstStyle/>
              <a:p>
                <a:pPr>
                  <a:lnSpc>
                    <a:spcPct val="250000"/>
                  </a:lnSpc>
                </a:pPr>
                <a:r>
                  <a:rPr lang="uk-UA" sz="15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ПРОТЕСТИ</a:t>
                </a:r>
                <a:endParaRPr lang="ru-UA" sz="15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7828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EA840AE-CC29-A441-9D0E-6DABD7630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52" y="0"/>
            <a:ext cx="8686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82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490AAA-41B0-8647-B8DD-CF81C440A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288"/>
            <a:ext cx="11244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90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67E37D-8E43-5C46-BBDA-A5036968D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3693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431723-F9D6-5C42-95F0-770B0858C1C3}"/>
              </a:ext>
            </a:extLst>
          </p:cNvPr>
          <p:cNvSpPr/>
          <p:nvPr/>
        </p:nvSpPr>
        <p:spPr>
          <a:xfrm>
            <a:off x="7934324" y="0"/>
            <a:ext cx="4354658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Липень 2020. «87%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незадоволені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тим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як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сьогодні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йдуть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справи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країні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19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пунктів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більше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квітня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Кожен сьомий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відчува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гнів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коли дума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 стан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країни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дні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дві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третини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відчувають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страх.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Менше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половини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46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відчувають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надію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лише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відчувають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гордість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Лише 18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%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вважають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країна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рухається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правильному а не в неправильному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напрямку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найменшою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кількістю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починаючи з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2013 р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ru-RU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uk-UA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у»</a:t>
            </a:r>
            <a:r>
              <a:rPr lang="ru-UA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256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AB829A-C0D4-0646-A043-69D484C5B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0"/>
            <a:ext cx="8886825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888A10D-FEEC-104A-8AB7-533643B54D0C}"/>
              </a:ext>
            </a:extLst>
          </p:cNvPr>
          <p:cNvSpPr/>
          <p:nvPr/>
        </p:nvSpPr>
        <p:spPr>
          <a:xfrm>
            <a:off x="8453437" y="0"/>
            <a:ext cx="364331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41%  відвідували друзів чи родичів минулого тижня, так само як 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</a:t>
            </a:r>
            <a:r>
              <a:rPr lang="ru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два тиж</a:t>
            </a: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ні</a:t>
            </a:r>
            <a:r>
              <a:rPr lang="ru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тому, але вдвічі менше ніж раніше восени.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31%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каже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вони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їли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поза домом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минулого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тижня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 40%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менше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місяць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тому.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Вісім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десяти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говорять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вони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сиділи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вдома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максимально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уникали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найбільше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середини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серпня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UA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50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7859</TotalTime>
  <Words>355</Words>
  <Application>Microsoft Macintosh PowerPoint</Application>
  <PresentationFormat>Широкоэкранный</PresentationFormat>
  <Paragraphs>96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Диаграмма</vt:lpstr>
      <vt:lpstr>СПОРАДИЧНІСТЬ ПРОТИ СИСТЕМНОСТІ: ДОСВІД СВІТОВИХ СОЦІОЛОГІЧНИХ ДОСЛІДЖЕНЬ ПАНДЕМІЇ COVID-19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31</cp:revision>
  <dcterms:created xsi:type="dcterms:W3CDTF">2020-11-25T22:15:41Z</dcterms:created>
  <dcterms:modified xsi:type="dcterms:W3CDTF">2020-12-18T03:55:44Z</dcterms:modified>
</cp:coreProperties>
</file>